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69" r:id="rId5"/>
    <p:sldId id="268" r:id="rId6"/>
    <p:sldId id="270" r:id="rId7"/>
    <p:sldId id="267" r:id="rId8"/>
    <p:sldId id="259" r:id="rId9"/>
    <p:sldId id="260" r:id="rId10"/>
    <p:sldId id="261" r:id="rId11"/>
    <p:sldId id="262" r:id="rId12"/>
    <p:sldId id="263" r:id="rId13"/>
    <p:sldId id="264" r:id="rId14"/>
    <p:sldId id="265" r:id="rId15"/>
    <p:sldId id="266"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88" y="-114"/>
      </p:cViewPr>
      <p:guideLst>
        <p:guide orient="horz" pos="2160"/>
        <p:guide pos="2880"/>
      </p:guideLst>
    </p:cSldViewPr>
  </p:slideViewPr>
  <p:notesTextViewPr>
    <p:cViewPr>
      <p:scale>
        <a:sx n="1" d="1"/>
        <a:sy n="1" d="1"/>
      </p:scale>
      <p:origin x="0" y="32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244F8B-BDA1-4F06-9149-02E77C96F1A6}" type="datetimeFigureOut">
              <a:rPr lang="en-US" smtClean="0"/>
              <a:t>2/18/2011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B9760D-6040-43BE-9941-364A833FD4AB}" type="slidenum">
              <a:rPr lang="en-US" smtClean="0"/>
              <a:t>‹#›</a:t>
            </a:fld>
            <a:endParaRPr lang="en-US"/>
          </a:p>
        </p:txBody>
      </p:sp>
    </p:spTree>
    <p:extLst>
      <p:ext uri="{BB962C8B-B14F-4D97-AF65-F5344CB8AC3E}">
        <p14:creationId xmlns:p14="http://schemas.microsoft.com/office/powerpoint/2010/main" val="3455859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Game setting is a planet</a:t>
            </a:r>
            <a:r>
              <a:rPr lang="en-US" baseline="0" dirty="0" smtClean="0"/>
              <a:t> struck by a massive meteor nearly 1000 years before the beginning of the game. The world prior to the cataclysm was perfect in every way, but since then it has been plagued by wars and violence. Leaving the safety of the village puts you in danger not only from raiders and thieves , but also from the monsters that roam the landscape.</a:t>
            </a:r>
            <a:endParaRPr lang="en-US" dirty="0"/>
          </a:p>
        </p:txBody>
      </p:sp>
      <p:sp>
        <p:nvSpPr>
          <p:cNvPr id="4" name="Slide Number Placeholder 3"/>
          <p:cNvSpPr>
            <a:spLocks noGrp="1"/>
          </p:cNvSpPr>
          <p:nvPr>
            <p:ph type="sldNum" sz="quarter" idx="10"/>
          </p:nvPr>
        </p:nvSpPr>
        <p:spPr/>
        <p:txBody>
          <a:bodyPr/>
          <a:lstStyle/>
          <a:p>
            <a:fld id="{4CB9760D-6040-43BE-9941-364A833FD4AB}" type="slidenum">
              <a:rPr lang="en-US" smtClean="0"/>
              <a:t>2</a:t>
            </a:fld>
            <a:endParaRPr lang="en-US"/>
          </a:p>
        </p:txBody>
      </p:sp>
    </p:spTree>
    <p:extLst>
      <p:ext uri="{BB962C8B-B14F-4D97-AF65-F5344CB8AC3E}">
        <p14:creationId xmlns:p14="http://schemas.microsoft.com/office/powerpoint/2010/main" val="4049298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four playable characters in this game, with many other non playable characters to interact with. The twist is that the main four characters, as well as the main antagonist, are really the same person. They each represent a different aspect of one’s personality, like how white light is composed of many colors. The four of them are split up at birth, two end up living separately and the last two are raised as brother and sister </a:t>
            </a:r>
            <a:r>
              <a:rPr lang="en-US" baseline="0" smtClean="0"/>
              <a:t>by a kindly old </a:t>
            </a:r>
            <a:r>
              <a:rPr lang="en-US" baseline="0" dirty="0" smtClean="0"/>
              <a:t>woman who </a:t>
            </a:r>
            <a:r>
              <a:rPr lang="en-US" baseline="0" smtClean="0"/>
              <a:t>was responsible for </a:t>
            </a:r>
            <a:endParaRPr lang="en-US" dirty="0"/>
          </a:p>
        </p:txBody>
      </p:sp>
      <p:sp>
        <p:nvSpPr>
          <p:cNvPr id="4" name="Slide Number Placeholder 3"/>
          <p:cNvSpPr>
            <a:spLocks noGrp="1"/>
          </p:cNvSpPr>
          <p:nvPr>
            <p:ph type="sldNum" sz="quarter" idx="10"/>
          </p:nvPr>
        </p:nvSpPr>
        <p:spPr/>
        <p:txBody>
          <a:bodyPr/>
          <a:lstStyle/>
          <a:p>
            <a:fld id="{4CB9760D-6040-43BE-9941-364A833FD4AB}" type="slidenum">
              <a:rPr lang="en-US" smtClean="0"/>
              <a:t>3</a:t>
            </a:fld>
            <a:endParaRPr lang="en-US"/>
          </a:p>
        </p:txBody>
      </p:sp>
    </p:spTree>
    <p:extLst>
      <p:ext uri="{BB962C8B-B14F-4D97-AF65-F5344CB8AC3E}">
        <p14:creationId xmlns:p14="http://schemas.microsoft.com/office/powerpoint/2010/main" val="574756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A744DA-C6CB-411D-9049-B5BB30B0C408}"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315001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A744DA-C6CB-411D-9049-B5BB30B0C408}"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4010047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A744DA-C6CB-411D-9049-B5BB30B0C408}"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1189218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A744DA-C6CB-411D-9049-B5BB30B0C408}"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95824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A744DA-C6CB-411D-9049-B5BB30B0C408}"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2098784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A744DA-C6CB-411D-9049-B5BB30B0C408}"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253352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A744DA-C6CB-411D-9049-B5BB30B0C408}" type="datetimeFigureOut">
              <a:rPr lang="en-US" smtClean="0"/>
              <a:t>2/18/2011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3610906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A744DA-C6CB-411D-9049-B5BB30B0C408}" type="datetimeFigureOut">
              <a:rPr lang="en-US" smtClean="0"/>
              <a:t>2/18/2011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541775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A744DA-C6CB-411D-9049-B5BB30B0C408}" type="datetimeFigureOut">
              <a:rPr lang="en-US" smtClean="0"/>
              <a:t>2/18/2011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242399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A744DA-C6CB-411D-9049-B5BB30B0C408}"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297754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A744DA-C6CB-411D-9049-B5BB30B0C408}"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C7678B-FAC0-4169-861D-88C07E3F53C3}" type="slidenum">
              <a:rPr lang="en-US" smtClean="0"/>
              <a:t>‹#›</a:t>
            </a:fld>
            <a:endParaRPr lang="en-US"/>
          </a:p>
        </p:txBody>
      </p:sp>
    </p:spTree>
    <p:extLst>
      <p:ext uri="{BB962C8B-B14F-4D97-AF65-F5344CB8AC3E}">
        <p14:creationId xmlns:p14="http://schemas.microsoft.com/office/powerpoint/2010/main" val="1370479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A744DA-C6CB-411D-9049-B5BB30B0C408}" type="datetimeFigureOut">
              <a:rPr lang="en-US" smtClean="0"/>
              <a:t>2/18/2011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7678B-FAC0-4169-861D-88C07E3F53C3}" type="slidenum">
              <a:rPr lang="en-US" smtClean="0"/>
              <a:t>‹#›</a:t>
            </a:fld>
            <a:endParaRPr lang="en-US"/>
          </a:p>
        </p:txBody>
      </p:sp>
    </p:spTree>
    <p:extLst>
      <p:ext uri="{BB962C8B-B14F-4D97-AF65-F5344CB8AC3E}">
        <p14:creationId xmlns:p14="http://schemas.microsoft.com/office/powerpoint/2010/main" val="406377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4648201"/>
            <a:ext cx="7772400" cy="685800"/>
          </a:xfrm>
        </p:spPr>
        <p:txBody>
          <a:bodyPr>
            <a:noAutofit/>
          </a:bodyPr>
          <a:lstStyle/>
          <a:p>
            <a:r>
              <a:rPr lang="en-US" sz="4800" b="1" dirty="0" smtClean="0">
                <a:latin typeface="SketchFlow Print" pitchFamily="2" charset="0"/>
              </a:rPr>
              <a:t>Elemental Apocalypse</a:t>
            </a:r>
            <a:endParaRPr lang="en-US" sz="4800" b="1" dirty="0">
              <a:latin typeface="SketchFlow Print" pitchFamily="2" charset="0"/>
            </a:endParaRPr>
          </a:p>
        </p:txBody>
      </p:sp>
      <p:sp>
        <p:nvSpPr>
          <p:cNvPr id="3" name="Subtitle 2"/>
          <p:cNvSpPr>
            <a:spLocks noGrp="1"/>
          </p:cNvSpPr>
          <p:nvPr>
            <p:ph type="subTitle" idx="1"/>
          </p:nvPr>
        </p:nvSpPr>
        <p:spPr>
          <a:xfrm>
            <a:off x="1676400" y="5334000"/>
            <a:ext cx="6400800" cy="1752600"/>
          </a:xfrm>
        </p:spPr>
        <p:txBody>
          <a:bodyPr/>
          <a:lstStyle/>
          <a:p>
            <a:r>
              <a:rPr lang="en-US" dirty="0" smtClean="0">
                <a:solidFill>
                  <a:schemeClr val="tx1"/>
                </a:solidFill>
              </a:rPr>
              <a:t>An epic Role Playing Game</a:t>
            </a:r>
            <a:endParaRPr lang="en-US" dirty="0">
              <a:solidFill>
                <a:schemeClr val="tx1"/>
              </a:solidFill>
            </a:endParaRPr>
          </a:p>
        </p:txBody>
      </p:sp>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PaintStrokes trans="3000" intensity="3"/>
                    </a14:imgEffect>
                  </a14:imgLayer>
                </a14:imgProps>
              </a:ext>
              <a:ext uri="{28A0092B-C50C-407E-A947-70E740481C1C}">
                <a14:useLocalDpi xmlns:a14="http://schemas.microsoft.com/office/drawing/2010/main" val="0"/>
              </a:ext>
            </a:extLst>
          </a:blip>
          <a:srcRect t="-4385" b="4385"/>
          <a:stretch/>
        </p:blipFill>
        <p:spPr bwMode="auto">
          <a:xfrm>
            <a:off x="1981200" y="457200"/>
            <a:ext cx="5491163" cy="4170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162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Features</a:t>
            </a:r>
            <a:endParaRPr lang="en-US" b="1" dirty="0"/>
          </a:p>
        </p:txBody>
      </p:sp>
      <p:sp>
        <p:nvSpPr>
          <p:cNvPr id="3" name="Content Placeholder 2"/>
          <p:cNvSpPr>
            <a:spLocks noGrp="1"/>
          </p:cNvSpPr>
          <p:nvPr>
            <p:ph sz="half" idx="1"/>
          </p:nvPr>
        </p:nvSpPr>
        <p:spPr>
          <a:xfrm>
            <a:off x="1447800" y="1281545"/>
            <a:ext cx="3048000" cy="4525963"/>
          </a:xfrm>
        </p:spPr>
        <p:txBody>
          <a:bodyPr/>
          <a:lstStyle/>
          <a:p>
            <a:r>
              <a:rPr lang="en-US" dirty="0" smtClean="0"/>
              <a:t>Stunning environments from flaming clouds to deserts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295400"/>
            <a:ext cx="3609975" cy="3101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BEBA8EAE-BF5A-486C-A8C5-ECC9F3942E4B}">
                <a14:imgProps xmlns:a14="http://schemas.microsoft.com/office/drawing/2010/main">
                  <a14:imgLayer r:embed="rId4">
                    <a14:imgEffect>
                      <a14:artisticMarker size="15"/>
                    </a14:imgEffect>
                  </a14:imgLayer>
                </a14:imgProps>
              </a:ext>
              <a:ext uri="{28A0092B-C50C-407E-A947-70E740481C1C}">
                <a14:useLocalDpi xmlns:a14="http://schemas.microsoft.com/office/drawing/2010/main" val="0"/>
              </a:ext>
            </a:extLst>
          </a:blip>
          <a:srcRect/>
          <a:stretch>
            <a:fillRect/>
          </a:stretch>
        </p:blipFill>
        <p:spPr bwMode="auto">
          <a:xfrm>
            <a:off x="1704109" y="3733800"/>
            <a:ext cx="5638800" cy="2775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2185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Gameplay Features</a:t>
            </a:r>
            <a:endParaRPr lang="en-US" b="1" dirty="0"/>
          </a:p>
        </p:txBody>
      </p:sp>
      <p:sp>
        <p:nvSpPr>
          <p:cNvPr id="3" name="Content Placeholder 2"/>
          <p:cNvSpPr>
            <a:spLocks noGrp="1"/>
          </p:cNvSpPr>
          <p:nvPr>
            <p:ph idx="1"/>
          </p:nvPr>
        </p:nvSpPr>
        <p:spPr>
          <a:xfrm>
            <a:off x="1371600" y="1722437"/>
            <a:ext cx="7315200" cy="4525963"/>
          </a:xfrm>
        </p:spPr>
        <p:txBody>
          <a:bodyPr/>
          <a:lstStyle/>
          <a:p>
            <a:r>
              <a:rPr lang="en-US" dirty="0" smtClean="0"/>
              <a:t>Primarily story driven</a:t>
            </a:r>
          </a:p>
          <a:p>
            <a:r>
              <a:rPr lang="en-US" dirty="0" smtClean="0"/>
              <a:t>Three different stories to discover</a:t>
            </a:r>
          </a:p>
          <a:p>
            <a:r>
              <a:rPr lang="en-US" dirty="0" smtClean="0"/>
              <a:t>Exploration of towns and dungeons</a:t>
            </a:r>
          </a:p>
          <a:p>
            <a:r>
              <a:rPr lang="en-US" dirty="0" smtClean="0"/>
              <a:t>Mini-games</a:t>
            </a:r>
          </a:p>
          <a:p>
            <a:r>
              <a:rPr lang="en-US" dirty="0" smtClean="0"/>
              <a:t>Direct character control in battle</a:t>
            </a:r>
          </a:p>
          <a:p>
            <a:endParaRPr lang="en-US" dirty="0"/>
          </a:p>
        </p:txBody>
      </p:sp>
    </p:spTree>
    <p:extLst>
      <p:ext uri="{BB962C8B-B14F-4D97-AF65-F5344CB8AC3E}">
        <p14:creationId xmlns:p14="http://schemas.microsoft.com/office/powerpoint/2010/main" val="2925623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Gameplay Features</a:t>
            </a:r>
            <a:endParaRPr lang="en-US" b="1"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219200"/>
            <a:ext cx="6532008" cy="5541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5065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8001000" cy="1143000"/>
          </a:xfrm>
        </p:spPr>
        <p:txBody>
          <a:bodyPr>
            <a:normAutofit/>
          </a:bodyPr>
          <a:lstStyle/>
          <a:p>
            <a:r>
              <a:rPr lang="en-US" b="1" dirty="0" smtClean="0"/>
              <a:t>Genre, Console, Licensing</a:t>
            </a:r>
            <a:endParaRPr lang="en-US" b="1" dirty="0"/>
          </a:p>
        </p:txBody>
      </p:sp>
      <p:sp>
        <p:nvSpPr>
          <p:cNvPr id="3" name="Content Placeholder 2"/>
          <p:cNvSpPr>
            <a:spLocks noGrp="1"/>
          </p:cNvSpPr>
          <p:nvPr>
            <p:ph idx="1"/>
          </p:nvPr>
        </p:nvSpPr>
        <p:spPr>
          <a:xfrm>
            <a:off x="1447800" y="1676400"/>
            <a:ext cx="7239000" cy="4572000"/>
          </a:xfrm>
        </p:spPr>
        <p:txBody>
          <a:bodyPr/>
          <a:lstStyle/>
          <a:p>
            <a:r>
              <a:rPr lang="en-US" dirty="0" smtClean="0"/>
              <a:t>Genre: JRPG, Animation based</a:t>
            </a:r>
          </a:p>
          <a:p>
            <a:endParaRPr lang="en-US" dirty="0"/>
          </a:p>
          <a:p>
            <a:r>
              <a:rPr lang="en-US" dirty="0" smtClean="0"/>
              <a:t>Target Hardware:</a:t>
            </a:r>
          </a:p>
          <a:p>
            <a:pPr lvl="1"/>
            <a:r>
              <a:rPr lang="en-US" dirty="0" smtClean="0"/>
              <a:t>PS3</a:t>
            </a:r>
          </a:p>
          <a:p>
            <a:pPr lvl="1"/>
            <a:r>
              <a:rPr lang="en-US" dirty="0" smtClean="0"/>
              <a:t>Xbox 360</a:t>
            </a:r>
          </a:p>
          <a:p>
            <a:pPr lvl="1"/>
            <a:endParaRPr lang="en-US" dirty="0"/>
          </a:p>
          <a:p>
            <a:r>
              <a:rPr lang="en-US" dirty="0" smtClean="0"/>
              <a:t>License: None</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286000"/>
            <a:ext cx="3248025" cy="432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1603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Unique Aspects</a:t>
            </a:r>
            <a:endParaRPr lang="en-US" b="1" dirty="0"/>
          </a:p>
        </p:txBody>
      </p:sp>
      <p:sp>
        <p:nvSpPr>
          <p:cNvPr id="3" name="Content Placeholder 2"/>
          <p:cNvSpPr>
            <a:spLocks noGrp="1"/>
          </p:cNvSpPr>
          <p:nvPr>
            <p:ph idx="1"/>
          </p:nvPr>
        </p:nvSpPr>
        <p:spPr>
          <a:xfrm>
            <a:off x="1371600" y="1722437"/>
            <a:ext cx="7315200" cy="4525963"/>
          </a:xfrm>
        </p:spPr>
        <p:txBody>
          <a:bodyPr>
            <a:normAutofit fontScale="92500"/>
          </a:bodyPr>
          <a:lstStyle/>
          <a:p>
            <a:r>
              <a:rPr lang="en-US" sz="2800" dirty="0" smtClean="0"/>
              <a:t>Engaging Storyline</a:t>
            </a:r>
          </a:p>
          <a:p>
            <a:pPr lvl="1"/>
            <a:r>
              <a:rPr lang="en-US" sz="2400" dirty="0"/>
              <a:t>S</a:t>
            </a:r>
            <a:r>
              <a:rPr lang="en-US" sz="2400" dirty="0" smtClean="0"/>
              <a:t>elf vs. self</a:t>
            </a:r>
          </a:p>
          <a:p>
            <a:pPr lvl="1"/>
            <a:r>
              <a:rPr lang="en-US" sz="2400" dirty="0" smtClean="0"/>
              <a:t>Self vs. world</a:t>
            </a:r>
          </a:p>
          <a:p>
            <a:r>
              <a:rPr lang="en-US" sz="2800" dirty="0" smtClean="0"/>
              <a:t>Deep character and world development</a:t>
            </a:r>
          </a:p>
          <a:p>
            <a:endParaRPr lang="en-US" sz="2400" dirty="0"/>
          </a:p>
          <a:p>
            <a:r>
              <a:rPr lang="en-US" sz="2800" dirty="0" smtClean="0"/>
              <a:t>Multiple stories depending on character choice</a:t>
            </a:r>
          </a:p>
          <a:p>
            <a:endParaRPr lang="en-US" sz="2800" dirty="0" smtClean="0"/>
          </a:p>
          <a:p>
            <a:r>
              <a:rPr lang="en-US" sz="2800" dirty="0" smtClean="0"/>
              <a:t>Fast-Paced, impressive battle sequences</a:t>
            </a:r>
          </a:p>
        </p:txBody>
      </p:sp>
    </p:spTree>
    <p:extLst>
      <p:ext uri="{BB962C8B-B14F-4D97-AF65-F5344CB8AC3E}">
        <p14:creationId xmlns:p14="http://schemas.microsoft.com/office/powerpoint/2010/main" val="2058982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Market Competitors</a:t>
            </a:r>
            <a:endParaRPr lang="en-US" b="1" dirty="0"/>
          </a:p>
        </p:txBody>
      </p:sp>
      <p:sp>
        <p:nvSpPr>
          <p:cNvPr id="3" name="Content Placeholder 2"/>
          <p:cNvSpPr>
            <a:spLocks noGrp="1"/>
          </p:cNvSpPr>
          <p:nvPr>
            <p:ph idx="1"/>
          </p:nvPr>
        </p:nvSpPr>
        <p:spPr>
          <a:xfrm>
            <a:off x="1371600" y="2028056"/>
            <a:ext cx="7315200" cy="2209800"/>
          </a:xfrm>
        </p:spPr>
        <p:txBody>
          <a:bodyPr/>
          <a:lstStyle/>
          <a:p>
            <a:r>
              <a:rPr lang="en-US" i="1" dirty="0" smtClean="0"/>
              <a:t>Tales of…</a:t>
            </a:r>
            <a:r>
              <a:rPr lang="en-US" dirty="0" smtClean="0"/>
              <a:t> series</a:t>
            </a:r>
          </a:p>
          <a:p>
            <a:r>
              <a:rPr lang="en-US" i="1" dirty="0" smtClean="0"/>
              <a:t>Final Fantasy </a:t>
            </a:r>
            <a:r>
              <a:rPr lang="en-US" dirty="0" smtClean="0"/>
              <a:t>series</a:t>
            </a:r>
          </a:p>
          <a:p>
            <a:r>
              <a:rPr lang="en-US" i="1" dirty="0" smtClean="0"/>
              <a:t>Dragon Quest </a:t>
            </a:r>
            <a:r>
              <a:rPr lang="en-US" dirty="0" smtClean="0"/>
              <a:t>series</a:t>
            </a:r>
          </a:p>
          <a:p>
            <a:endParaRPr lang="en-US" i="1" dirty="0"/>
          </a:p>
        </p:txBody>
      </p:sp>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3483598"/>
            <a:ext cx="4691063" cy="3526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1219200"/>
            <a:ext cx="3048000" cy="14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4450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66800"/>
            <a:ext cx="8229600" cy="1143000"/>
          </a:xfrm>
        </p:spPr>
        <p:txBody>
          <a:bodyPr/>
          <a:lstStyle/>
          <a:p>
            <a:r>
              <a:rPr lang="en-US" b="1" dirty="0" smtClean="0"/>
              <a:t>Questions?</a:t>
            </a:r>
            <a:endParaRPr lang="en-US"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2667000"/>
            <a:ext cx="4762500"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459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Game Overview</a:t>
            </a:r>
            <a:endParaRPr lang="en-US" b="1" dirty="0"/>
          </a:p>
        </p:txBody>
      </p:sp>
      <p:sp>
        <p:nvSpPr>
          <p:cNvPr id="3" name="Content Placeholder 2"/>
          <p:cNvSpPr>
            <a:spLocks noGrp="1"/>
          </p:cNvSpPr>
          <p:nvPr>
            <p:ph sz="half" idx="1"/>
          </p:nvPr>
        </p:nvSpPr>
        <p:spPr>
          <a:xfrm>
            <a:off x="1371600" y="1722437"/>
            <a:ext cx="3124200" cy="2011363"/>
          </a:xfrm>
        </p:spPr>
        <p:txBody>
          <a:bodyPr/>
          <a:lstStyle/>
          <a:p>
            <a:r>
              <a:rPr lang="en-US" dirty="0" smtClean="0"/>
              <a:t>Takes place on a post-apocalyptic world</a:t>
            </a:r>
            <a:endParaRPr lang="en-US" dirty="0"/>
          </a:p>
        </p:txBody>
      </p:sp>
      <p:pic>
        <p:nvPicPr>
          <p:cNvPr id="2050" name="Picture 2"/>
          <p:cNvPicPr>
            <a:picLocks noGrp="1" noChangeAspect="1" noChangeArrowheads="1"/>
          </p:cNvPicPr>
          <p:nvPr>
            <p:ph sz="half" idx="2"/>
          </p:nvPr>
        </p:nvPicPr>
        <p:blipFill rotWithShape="1">
          <a:blip r:embed="rId3">
            <a:extLst>
              <a:ext uri="{BEBA8EAE-BF5A-486C-A8C5-ECC9F3942E4B}">
                <a14:imgProps xmlns:a14="http://schemas.microsoft.com/office/drawing/2010/main">
                  <a14:imgLayer r:embed="rId4">
                    <a14:imgEffect>
                      <a14:artisticPaintBrush/>
                    </a14:imgEffect>
                  </a14:imgLayer>
                </a14:imgProps>
              </a:ext>
              <a:ext uri="{28A0092B-C50C-407E-A947-70E740481C1C}">
                <a14:useLocalDpi xmlns:a14="http://schemas.microsoft.com/office/drawing/2010/main" val="0"/>
              </a:ext>
            </a:extLst>
          </a:blip>
          <a:srcRect l="-16099" r="22917"/>
          <a:stretch/>
        </p:blipFill>
        <p:spPr bwMode="auto">
          <a:xfrm>
            <a:off x="4419600" y="1371600"/>
            <a:ext cx="3749040" cy="2719216"/>
          </a:xfrm>
          <a:prstGeom prst="rect">
            <a:avLst/>
          </a:prstGeom>
          <a:noFill/>
          <a:ln>
            <a:noFill/>
          </a:ln>
          <a:effectLst>
            <a:glow>
              <a:schemeClr val="accent1">
                <a:alpha val="40000"/>
              </a:schemeClr>
            </a:glow>
            <a:outerShdw dist="35921" dir="2700000" algn="ctr" rotWithShape="0">
              <a:schemeClr val="bg2"/>
            </a:outerShdw>
            <a:softEdge rad="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5105400" y="4495800"/>
            <a:ext cx="3124200" cy="2209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World full of warring clans and monsters</a:t>
            </a:r>
            <a:endParaRPr lang="en-US" dirty="0"/>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3400425"/>
            <a:ext cx="378818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893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Game Overview</a:t>
            </a:r>
            <a:endParaRPr lang="en-US" b="1" dirty="0"/>
          </a:p>
        </p:txBody>
      </p:sp>
      <p:sp>
        <p:nvSpPr>
          <p:cNvPr id="3" name="Content Placeholder 2"/>
          <p:cNvSpPr>
            <a:spLocks noGrp="1"/>
          </p:cNvSpPr>
          <p:nvPr>
            <p:ph sz="half" idx="1"/>
          </p:nvPr>
        </p:nvSpPr>
        <p:spPr>
          <a:xfrm>
            <a:off x="1371600" y="1752601"/>
            <a:ext cx="3124200" cy="1143000"/>
          </a:xfrm>
        </p:spPr>
        <p:txBody>
          <a:bodyPr/>
          <a:lstStyle/>
          <a:p>
            <a:r>
              <a:rPr lang="en-US" dirty="0" smtClean="0"/>
              <a:t>4 playable characters</a:t>
            </a:r>
            <a:endParaRPr lang="en-US" dirty="0"/>
          </a:p>
        </p:txBody>
      </p:sp>
      <p:sp>
        <p:nvSpPr>
          <p:cNvPr id="4" name="Content Placeholder 3"/>
          <p:cNvSpPr>
            <a:spLocks noGrp="1"/>
          </p:cNvSpPr>
          <p:nvPr>
            <p:ph sz="half" idx="2"/>
          </p:nvPr>
        </p:nvSpPr>
        <p:spPr>
          <a:xfrm>
            <a:off x="4648200" y="1722437"/>
            <a:ext cx="4038600" cy="3687763"/>
          </a:xfrm>
        </p:spPr>
        <p:txBody>
          <a:bodyPr/>
          <a:lstStyle/>
          <a:p>
            <a:r>
              <a:rPr lang="en-US" dirty="0" smtClean="0"/>
              <a:t>Each character is a facet of one main person</a:t>
            </a:r>
          </a:p>
          <a:p>
            <a:pPr lvl="1"/>
            <a:r>
              <a:rPr lang="en-US" dirty="0" smtClean="0"/>
              <a:t>Compassion</a:t>
            </a:r>
          </a:p>
          <a:p>
            <a:pPr lvl="1"/>
            <a:r>
              <a:rPr lang="en-US" dirty="0" smtClean="0"/>
              <a:t>Righteousness</a:t>
            </a:r>
          </a:p>
          <a:p>
            <a:pPr lvl="1"/>
            <a:r>
              <a:rPr lang="en-US" dirty="0" smtClean="0"/>
              <a:t>Self-Reliance</a:t>
            </a:r>
          </a:p>
          <a:p>
            <a:pPr lvl="1"/>
            <a:r>
              <a:rPr lang="en-US" dirty="0" smtClean="0"/>
              <a:t>Intelligence</a:t>
            </a:r>
          </a:p>
          <a:p>
            <a:pPr lvl="1"/>
            <a:endParaRPr lang="en-US" dirty="0"/>
          </a:p>
        </p:txBody>
      </p:sp>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ChalkSketch/>
                    </a14:imgEffect>
                    <a14:imgEffect>
                      <a14:saturation sat="155000"/>
                    </a14:imgEffect>
                    <a14:imgEffect>
                      <a14:brightnessContrast contrast="-53000"/>
                    </a14:imgEffect>
                  </a14:imgLayer>
                </a14:imgProps>
              </a:ext>
              <a:ext uri="{28A0092B-C50C-407E-A947-70E740481C1C}">
                <a14:useLocalDpi xmlns:a14="http://schemas.microsoft.com/office/drawing/2010/main" val="0"/>
              </a:ext>
            </a:extLst>
          </a:blip>
          <a:srcRect/>
          <a:stretch>
            <a:fillRect/>
          </a:stretch>
        </p:blipFill>
        <p:spPr bwMode="auto">
          <a:xfrm>
            <a:off x="1600200" y="3124200"/>
            <a:ext cx="346710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52600" y="5486400"/>
            <a:ext cx="5486400" cy="1200329"/>
          </a:xfrm>
          <a:prstGeom prst="rect">
            <a:avLst/>
          </a:prstGeom>
          <a:noFill/>
        </p:spPr>
        <p:txBody>
          <a:bodyPr wrap="square" rtlCol="0">
            <a:spAutoFit/>
          </a:bodyPr>
          <a:lstStyle/>
          <a:p>
            <a:r>
              <a:rPr lang="en-US" sz="2400" b="1" dirty="0" smtClean="0"/>
              <a:t>Party must discover their destinies and team up to save the world</a:t>
            </a:r>
            <a:endParaRPr lang="en-US" sz="2400" b="1" dirty="0"/>
          </a:p>
        </p:txBody>
      </p:sp>
    </p:spTree>
    <p:extLst>
      <p:ext uri="{BB962C8B-B14F-4D97-AF65-F5344CB8AC3E}">
        <p14:creationId xmlns:p14="http://schemas.microsoft.com/office/powerpoint/2010/main" val="852242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Fanelle</a:t>
            </a:r>
            <a:endParaRPr lang="en-US"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371600"/>
            <a:ext cx="4043361" cy="5193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163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Mungo</a:t>
            </a:r>
            <a:endParaRPr lang="en-US" b="1"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147487"/>
            <a:ext cx="44577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127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Jiuu</a:t>
            </a:r>
            <a:endParaRPr lang="en-US" b="1"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4748" y="1889919"/>
            <a:ext cx="3766852" cy="3672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http://3.bp.blogspot.com/_Nd3iukErFSc/SmeojcwM3YI/AAAAAAAAAD0/Eg96OQJjhoo/s400/ibuki-colored.jpg"/>
          <p:cNvPicPr/>
          <p:nvPr/>
        </p:nvPicPr>
        <p:blipFill>
          <a:blip r:embed="rId3">
            <a:extLst>
              <a:ext uri="{28A0092B-C50C-407E-A947-70E740481C1C}">
                <a14:useLocalDpi xmlns:a14="http://schemas.microsoft.com/office/drawing/2010/main" val="0"/>
              </a:ext>
            </a:extLst>
          </a:blip>
          <a:srcRect/>
          <a:stretch>
            <a:fillRect/>
          </a:stretch>
        </p:blipFill>
        <p:spPr bwMode="auto">
          <a:xfrm>
            <a:off x="5562600" y="914400"/>
            <a:ext cx="2924175" cy="3886200"/>
          </a:xfrm>
          <a:prstGeom prst="rect">
            <a:avLst/>
          </a:prstGeom>
          <a:noFill/>
          <a:ln>
            <a:noFill/>
          </a:ln>
        </p:spPr>
      </p:pic>
    </p:spTree>
    <p:extLst>
      <p:ext uri="{BB962C8B-B14F-4D97-AF65-F5344CB8AC3E}">
        <p14:creationId xmlns:p14="http://schemas.microsoft.com/office/powerpoint/2010/main" val="1283884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Constantine</a:t>
            </a:r>
            <a:endParaRPr lang="en-US" b="1"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295400"/>
            <a:ext cx="4230977" cy="547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6775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Target Audience</a:t>
            </a:r>
            <a:endParaRPr lang="en-US" b="1" dirty="0"/>
          </a:p>
        </p:txBody>
      </p:sp>
      <p:sp>
        <p:nvSpPr>
          <p:cNvPr id="3" name="Content Placeholder 2"/>
          <p:cNvSpPr>
            <a:spLocks noGrp="1"/>
          </p:cNvSpPr>
          <p:nvPr>
            <p:ph idx="1"/>
          </p:nvPr>
        </p:nvSpPr>
        <p:spPr>
          <a:xfrm>
            <a:off x="1447800" y="1646237"/>
            <a:ext cx="7239000" cy="2544763"/>
          </a:xfrm>
        </p:spPr>
        <p:txBody>
          <a:bodyPr/>
          <a:lstStyle/>
          <a:p>
            <a:r>
              <a:rPr lang="en-US" dirty="0" smtClean="0"/>
              <a:t>Rating: T (teen)</a:t>
            </a:r>
          </a:p>
          <a:p>
            <a:pPr lvl="1"/>
            <a:r>
              <a:rPr lang="en-US" sz="2400" dirty="0" smtClean="0"/>
              <a:t>Fantasy Violence</a:t>
            </a:r>
          </a:p>
          <a:p>
            <a:pPr lvl="1"/>
            <a:r>
              <a:rPr lang="en-US" sz="2400" dirty="0" smtClean="0"/>
              <a:t>Suggestive Themes</a:t>
            </a:r>
          </a:p>
          <a:p>
            <a:pPr lvl="1"/>
            <a:r>
              <a:rPr lang="en-US" sz="2400" dirty="0" smtClean="0"/>
              <a:t>Alcohol Use</a:t>
            </a:r>
          </a:p>
          <a:p>
            <a:pPr lvl="1"/>
            <a:r>
              <a:rPr lang="en-US" sz="2400" dirty="0" smtClean="0"/>
              <a:t>Language</a:t>
            </a:r>
          </a:p>
          <a:p>
            <a:pPr lvl="1"/>
            <a:endParaRPr lang="en-US" dirty="0" smtClean="0"/>
          </a:p>
          <a:p>
            <a:endParaRPr lang="en-US" dirty="0"/>
          </a:p>
        </p:txBody>
      </p:sp>
      <p:sp>
        <p:nvSpPr>
          <p:cNvPr id="5" name="Content Placeholder 2"/>
          <p:cNvSpPr txBox="1">
            <a:spLocks/>
          </p:cNvSpPr>
          <p:nvPr/>
        </p:nvSpPr>
        <p:spPr>
          <a:xfrm>
            <a:off x="1447800" y="4419600"/>
            <a:ext cx="7239000" cy="2544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Intended for fans of story driven RPGs</a:t>
            </a:r>
          </a:p>
          <a:p>
            <a:endParaRPr lang="en-US" dirty="0"/>
          </a:p>
        </p:txBody>
      </p:sp>
    </p:spTree>
    <p:extLst>
      <p:ext uri="{BB962C8B-B14F-4D97-AF65-F5344CB8AC3E}">
        <p14:creationId xmlns:p14="http://schemas.microsoft.com/office/powerpoint/2010/main" val="69594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Features</a:t>
            </a:r>
            <a:endParaRPr lang="en-US" b="1" dirty="0"/>
          </a:p>
        </p:txBody>
      </p:sp>
      <p:sp>
        <p:nvSpPr>
          <p:cNvPr id="3" name="Content Placeholder 2"/>
          <p:cNvSpPr>
            <a:spLocks noGrp="1"/>
          </p:cNvSpPr>
          <p:nvPr>
            <p:ph sz="half" idx="1"/>
          </p:nvPr>
        </p:nvSpPr>
        <p:spPr>
          <a:xfrm>
            <a:off x="1447800" y="1752601"/>
            <a:ext cx="3048000" cy="990600"/>
          </a:xfrm>
        </p:spPr>
        <p:txBody>
          <a:bodyPr/>
          <a:lstStyle/>
          <a:p>
            <a:r>
              <a:rPr lang="en-US" dirty="0" smtClean="0"/>
              <a:t>Turn-Based Battle system</a:t>
            </a:r>
          </a:p>
          <a:p>
            <a:endParaRPr lang="en-US" dirty="0"/>
          </a:p>
        </p:txBody>
      </p:sp>
      <p:sp>
        <p:nvSpPr>
          <p:cNvPr id="5" name="Content Placeholder 2"/>
          <p:cNvSpPr txBox="1">
            <a:spLocks/>
          </p:cNvSpPr>
          <p:nvPr/>
        </p:nvSpPr>
        <p:spPr>
          <a:xfrm>
            <a:off x="1447800" y="3124200"/>
            <a:ext cx="3048000" cy="1676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Hundreds of attacks and skills to learn</a:t>
            </a:r>
            <a:endParaRPr lang="en-US" dirty="0"/>
          </a:p>
        </p:txBody>
      </p:sp>
      <p:sp>
        <p:nvSpPr>
          <p:cNvPr id="6" name="Content Placeholder 2"/>
          <p:cNvSpPr txBox="1">
            <a:spLocks/>
          </p:cNvSpPr>
          <p:nvPr/>
        </p:nvSpPr>
        <p:spPr>
          <a:xfrm>
            <a:off x="1447800" y="4953000"/>
            <a:ext cx="3048000" cy="1524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Customizable items and weapons</a:t>
            </a:r>
          </a:p>
          <a:p>
            <a:endParaRPr lang="en-US" dirty="0"/>
          </a:p>
        </p:txBody>
      </p:sp>
      <p:pic>
        <p:nvPicPr>
          <p:cNvPr id="4099" name="Picture 3"/>
          <p:cNvPicPr>
            <a:picLocks noGrp="1" noChangeAspect="1" noChangeArrowheads="1"/>
          </p:cNvPicPr>
          <p:nvPr>
            <p:ph sz="half" idx="1"/>
          </p:nvPr>
        </p:nvPicPr>
        <p:blipFill rotWithShape="1">
          <a:blip r:embed="rId2">
            <a:extLst>
              <a:ext uri="{BEBA8EAE-BF5A-486C-A8C5-ECC9F3942E4B}">
                <a14:imgProps xmlns:a14="http://schemas.microsoft.com/office/drawing/2010/main">
                  <a14:imgLayer r:embed="rId3">
                    <a14:imgEffect>
                      <a14:artisticCrisscrossEtching/>
                    </a14:imgEffect>
                    <a14:imgEffect>
                      <a14:sharpenSoften amount="-26000"/>
                    </a14:imgEffect>
                  </a14:imgLayer>
                </a14:imgProps>
              </a:ext>
              <a:ext uri="{28A0092B-C50C-407E-A947-70E740481C1C}">
                <a14:useLocalDpi xmlns:a14="http://schemas.microsoft.com/office/drawing/2010/main" val="0"/>
              </a:ext>
            </a:extLst>
          </a:blip>
          <a:srcRect l="4528" t="4141" r="-4528" b="3730"/>
          <a:stretch/>
        </p:blipFill>
        <p:spPr bwMode="auto">
          <a:xfrm>
            <a:off x="4724400" y="3886200"/>
            <a:ext cx="3169920" cy="2727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48200" y="1416942"/>
            <a:ext cx="3767519"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747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SketchFlow Print"/>
        <a:ea typeface=""/>
        <a:cs typeface=""/>
      </a:majorFont>
      <a:minorFont>
        <a:latin typeface="SketchFlow Prin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354</Words>
  <Application>Microsoft Office PowerPoint</Application>
  <PresentationFormat>On-screen Show (4:3)</PresentationFormat>
  <Paragraphs>63</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Elemental Apocalypse</vt:lpstr>
      <vt:lpstr>Game Overview</vt:lpstr>
      <vt:lpstr>Game Overview</vt:lpstr>
      <vt:lpstr>Fanelle</vt:lpstr>
      <vt:lpstr>Mungo</vt:lpstr>
      <vt:lpstr>Jiuu</vt:lpstr>
      <vt:lpstr>Constantine</vt:lpstr>
      <vt:lpstr>Target Audience</vt:lpstr>
      <vt:lpstr>Features</vt:lpstr>
      <vt:lpstr>Features</vt:lpstr>
      <vt:lpstr>Gameplay Features</vt:lpstr>
      <vt:lpstr>Gameplay Features</vt:lpstr>
      <vt:lpstr>Genre, Console, Licensing</vt:lpstr>
      <vt:lpstr>Unique Aspects</vt:lpstr>
      <vt:lpstr>Market Competitors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Elemental Apocalypse</dc:title>
  <dc:creator>marchims</dc:creator>
  <cp:lastModifiedBy>marchims</cp:lastModifiedBy>
  <cp:revision>28</cp:revision>
  <dcterms:created xsi:type="dcterms:W3CDTF">2011-02-17T23:34:05Z</dcterms:created>
  <dcterms:modified xsi:type="dcterms:W3CDTF">2011-02-18T14:45:13Z</dcterms:modified>
</cp:coreProperties>
</file>